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27" r:id="rId2"/>
    <p:sldId id="409" r:id="rId3"/>
    <p:sldId id="425" r:id="rId4"/>
    <p:sldId id="335" r:id="rId5"/>
    <p:sldId id="358" r:id="rId6"/>
    <p:sldId id="357" r:id="rId7"/>
    <p:sldId id="344" r:id="rId8"/>
    <p:sldId id="346" r:id="rId9"/>
    <p:sldId id="395" r:id="rId10"/>
    <p:sldId id="347" r:id="rId11"/>
    <p:sldId id="348" r:id="rId12"/>
    <p:sldId id="349" r:id="rId13"/>
    <p:sldId id="355" r:id="rId14"/>
    <p:sldId id="356" r:id="rId15"/>
    <p:sldId id="353" r:id="rId16"/>
    <p:sldId id="343" r:id="rId17"/>
    <p:sldId id="336" r:id="rId18"/>
    <p:sldId id="267" r:id="rId19"/>
    <p:sldId id="328" r:id="rId20"/>
    <p:sldId id="332" r:id="rId21"/>
    <p:sldId id="359" r:id="rId22"/>
    <p:sldId id="333" r:id="rId23"/>
    <p:sldId id="334" r:id="rId24"/>
    <p:sldId id="340" r:id="rId25"/>
    <p:sldId id="341" r:id="rId26"/>
    <p:sldId id="422" r:id="rId27"/>
    <p:sldId id="423" r:id="rId28"/>
    <p:sldId id="337" r:id="rId29"/>
    <p:sldId id="362" r:id="rId30"/>
    <p:sldId id="419" r:id="rId31"/>
    <p:sldId id="400" r:id="rId32"/>
    <p:sldId id="339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367" r:id="rId41"/>
    <p:sldId id="368" r:id="rId42"/>
    <p:sldId id="420" r:id="rId43"/>
    <p:sldId id="365" r:id="rId44"/>
    <p:sldId id="366" r:id="rId45"/>
    <p:sldId id="326" r:id="rId46"/>
    <p:sldId id="329" r:id="rId47"/>
    <p:sldId id="330" r:id="rId48"/>
    <p:sldId id="384" r:id="rId49"/>
    <p:sldId id="385" r:id="rId50"/>
    <p:sldId id="421" r:id="rId51"/>
    <p:sldId id="426" r:id="rId52"/>
    <p:sldId id="386" r:id="rId53"/>
    <p:sldId id="42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18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5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43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44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52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8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9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10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11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>
          <a:xfrm>
            <a:off x="5127641" y="3292242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22958" y="4952156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7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20780" y="3620407"/>
            <a:ext cx="4546035" cy="1495643"/>
          </a:xfrm>
          <a:prstGeom prst="roundRect">
            <a:avLst/>
          </a:prstGeom>
          <a:solidFill>
            <a:srgbClr val="008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9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0781" y="1519383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5965" y="1719263"/>
            <a:ext cx="249044" cy="583552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20781" y="3703498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020781" y="5923224"/>
            <a:ext cx="249044" cy="17614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Call me maybe?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14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2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57200" y="114300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36" y="768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latin typeface="Courier New" charset="0"/>
                </a:rPr>
                <a:t>import acm.program.*;</a:t>
              </a:r>
            </a:p>
            <a:p>
              <a:endParaRPr lang="en-US" sz="2000">
                <a:latin typeface="Courier New" charset="0"/>
              </a:endParaRPr>
            </a:p>
            <a:p>
              <a:r>
                <a:rPr lang="en-US" sz="2000">
                  <a:latin typeface="Courier New" charset="0"/>
                </a:rPr>
                <a:t>public class HelloProgram extends ConsoleProgram {</a:t>
              </a:r>
            </a:p>
            <a:p>
              <a:pPr>
                <a:spcBef>
                  <a:spcPct val="40000"/>
                </a:spcBef>
              </a:pPr>
              <a:r>
                <a:rPr lang="en-US" sz="2000">
                  <a:latin typeface="Courier New" charset="0"/>
                </a:rPr>
                <a:t>   public void run() {</a:t>
              </a:r>
            </a:p>
            <a:p>
              <a:pPr>
                <a:spcBef>
                  <a:spcPct val="20000"/>
                </a:spcBef>
              </a:pPr>
              <a:r>
                <a:rPr lang="en-US" sz="2000">
                  <a:latin typeface="Courier New" charset="0"/>
                </a:rPr>
                <a:t>      println("hello, world");</a:t>
              </a:r>
            </a:p>
            <a:p>
              <a:pPr>
                <a:spcBef>
                  <a:spcPct val="20000"/>
                </a:spcBef>
              </a:pPr>
              <a:r>
                <a:rPr lang="en-US" sz="200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3816" name="Group 8"/>
          <p:cNvGrpSpPr>
            <a:grpSpLocks/>
          </p:cNvGrpSpPr>
          <p:nvPr/>
        </p:nvGrpSpPr>
        <p:grpSpPr bwMode="auto">
          <a:xfrm>
            <a:off x="457200" y="1143000"/>
            <a:ext cx="8229600" cy="2743200"/>
            <a:chOff x="288" y="720"/>
            <a:chExt cx="5184" cy="1728"/>
          </a:xfrm>
        </p:grpSpPr>
        <p:sp>
          <p:nvSpPr>
            <p:cNvPr id="503817" name="Rectangle 9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3818" name="Text Box 10"/>
            <p:cNvSpPr txBox="1">
              <a:spLocks noChangeArrowheads="1"/>
            </p:cNvSpPr>
            <p:nvPr/>
          </p:nvSpPr>
          <p:spPr bwMode="auto">
            <a:xfrm>
              <a:off x="336" y="768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latin typeface="Courier New" charset="0"/>
                </a:rPr>
                <a:t>import acm.program.*;</a:t>
              </a:r>
            </a:p>
            <a:p>
              <a:endParaRPr lang="en-US" sz="2000">
                <a:latin typeface="Courier New" charset="0"/>
              </a:endParaRPr>
            </a:p>
            <a:p>
              <a:r>
                <a:rPr lang="en-US" sz="2000">
                  <a:latin typeface="Courier New" charset="0"/>
                </a:rPr>
                <a:t>public class HelloProgram extends ConsoleProgram {</a:t>
              </a:r>
            </a:p>
            <a:p>
              <a:pPr>
                <a:spcBef>
                  <a:spcPct val="40000"/>
                </a:spcBef>
              </a:pPr>
              <a:r>
                <a:rPr lang="en-US" sz="2000">
                  <a:latin typeface="Courier New" charset="0"/>
                </a:rPr>
                <a:t>   public void run() {</a:t>
              </a:r>
            </a:p>
            <a:p>
              <a:pPr>
                <a:spcBef>
                  <a:spcPct val="20000"/>
                </a:spcBef>
              </a:pPr>
              <a:r>
                <a:rPr lang="en-US" sz="2000">
                  <a:latin typeface="Courier New" charset="0"/>
                </a:rPr>
                <a:t>      println("hello, world");</a:t>
              </a:r>
            </a:p>
            <a:p>
              <a:pPr>
                <a:spcBef>
                  <a:spcPct val="20000"/>
                </a:spcBef>
              </a:pPr>
              <a:r>
                <a:rPr lang="en-US" sz="200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>
                  <a:latin typeface="Courier New" charset="0"/>
                </a:rPr>
                <a:t>}</a:t>
              </a:r>
            </a:p>
          </p:txBody>
        </p:sp>
      </p:grp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671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033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0" y="0"/>
            <a:ext cx="109728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 Prizes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776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Variables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8391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3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5321" y="3531195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43591" y="4558294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394379" y="4041512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07341" y="4644019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46779" y="4647194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1712" y="1441216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total = 42;</a:t>
            </a:r>
            <a:endParaRPr lang="en-US" sz="3000" dirty="0">
              <a:latin typeface="Courier"/>
              <a:cs typeface="Courier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43551" y="2775827"/>
            <a:ext cx="829460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6779" y="3270872"/>
            <a:ext cx="89279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name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760230" y="5701638"/>
            <a:ext cx="8565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value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5878" y="3545710"/>
            <a:ext cx="741910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type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63887" y="3712311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35878" y="4056017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188518" y="5203504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11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1752" y="1944762"/>
            <a:ext cx="503293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Courier"/>
                <a:cs typeface="Courier"/>
              </a:rPr>
              <a:t>String </a:t>
            </a:r>
            <a:r>
              <a:rPr lang="en-US" sz="3000" dirty="0" err="1" smtClean="0">
                <a:latin typeface="Courier"/>
                <a:cs typeface="Courier"/>
              </a:rPr>
              <a:t>str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“Hi”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313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913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81" y="1061944"/>
            <a:ext cx="7385883" cy="50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3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2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Than</a:t>
            </a:r>
            <a:endParaRPr lang="en-US" sz="4000" b="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Greater Than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==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Equal To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&gt;=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More or Equal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&lt;=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or Equal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4792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 Rhythm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444317" y="901200"/>
            <a:ext cx="4492628" cy="5052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Morning Lecture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44317" y="1564173"/>
            <a:ext cx="4492628" cy="5052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Lab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44317" y="2227146"/>
            <a:ext cx="4492628" cy="5052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44317" y="2890119"/>
            <a:ext cx="4492628" cy="5052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Lunch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444317" y="4216065"/>
            <a:ext cx="4492628" cy="505218"/>
          </a:xfrm>
          <a:prstGeom prst="roundRect">
            <a:avLst/>
          </a:prstGeom>
          <a:solidFill>
            <a:srgbClr val="DCE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Lab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44317" y="4879038"/>
            <a:ext cx="4492628" cy="793705"/>
          </a:xfrm>
          <a:prstGeom prst="roundRect">
            <a:avLst/>
          </a:prstGeom>
          <a:solidFill>
            <a:srgbClr val="F2DC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Break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44317" y="5830495"/>
            <a:ext cx="4492628" cy="838607"/>
          </a:xfrm>
          <a:prstGeom prst="roundRect">
            <a:avLst/>
          </a:prstGeom>
          <a:solidFill>
            <a:srgbClr val="DCE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Lab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44317" y="3553092"/>
            <a:ext cx="4492628" cy="5052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Afternoon Lecture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7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62" y="2286125"/>
            <a:ext cx="6879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081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56455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87144" y="1543124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102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84358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87144" y="1998381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102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0890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59595" y="1998381"/>
            <a:ext cx="3059424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102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11347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9" name="Rounded Rectangle 8"/>
          <p:cNvSpPr/>
          <p:nvPr/>
        </p:nvSpPr>
        <p:spPr>
          <a:xfrm>
            <a:off x="887144" y="2453638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8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9" name="Rounded Rectangle 8"/>
          <p:cNvSpPr/>
          <p:nvPr/>
        </p:nvSpPr>
        <p:spPr>
          <a:xfrm>
            <a:off x="3853143" y="3362747"/>
            <a:ext cx="4387100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9" name="Rounded Rectangle 8"/>
          <p:cNvSpPr/>
          <p:nvPr/>
        </p:nvSpPr>
        <p:spPr>
          <a:xfrm>
            <a:off x="887144" y="3362747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2685263" y="5638819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Courier New" charset="0"/>
              </a:rPr>
              <a:t>s</a:t>
            </a:r>
            <a:r>
              <a:rPr lang="en-US" sz="2400" dirty="0" smtClean="0">
                <a:latin typeface="Courier New" charset="0"/>
              </a:rPr>
              <a:t>quare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1" name="Text Box 68"/>
          <p:cNvSpPr txBox="1">
            <a:spLocks noChangeArrowheads="1"/>
          </p:cNvSpPr>
          <p:nvPr/>
        </p:nvSpPr>
        <p:spPr bwMode="auto">
          <a:xfrm>
            <a:off x="2765069" y="6039409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1764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7288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9" name="Rounded Rectangle 8"/>
          <p:cNvSpPr/>
          <p:nvPr/>
        </p:nvSpPr>
        <p:spPr>
          <a:xfrm>
            <a:off x="887144" y="3846864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2685263" y="5638819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Courier New" charset="0"/>
              </a:rPr>
              <a:t>s</a:t>
            </a:r>
            <a:r>
              <a:rPr lang="en-US" sz="2400" dirty="0" smtClean="0">
                <a:latin typeface="Courier New" charset="0"/>
              </a:rPr>
              <a:t>quare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1" name="Text Box 68"/>
          <p:cNvSpPr txBox="1">
            <a:spLocks noChangeArrowheads="1"/>
          </p:cNvSpPr>
          <p:nvPr/>
        </p:nvSpPr>
        <p:spPr bwMode="auto">
          <a:xfrm>
            <a:off x="2765069" y="6039409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1764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32508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Example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5851" y="1009235"/>
            <a:ext cx="803424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ublic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run() {</a:t>
            </a:r>
          </a:p>
          <a:p>
            <a:pPr lvl="1"/>
            <a:r>
              <a:rPr lang="en-US" sz="3000" b="1" dirty="0" err="1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“?: 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  <a:endParaRPr lang="en-US" sz="3000" dirty="0">
              <a:latin typeface="Courier"/>
              <a:cs typeface="Courier"/>
            </a:endParaRPr>
          </a:p>
          <a:p>
            <a:pPr lvl="1"/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i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f</a:t>
            </a:r>
            <a:r>
              <a:rPr lang="en-US" sz="3000" dirty="0">
                <a:latin typeface="Courier"/>
                <a:cs typeface="Courier"/>
              </a:rPr>
              <a:t>(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&gt; 100) {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>
                <a:latin typeface="Courier"/>
                <a:cs typeface="Courier"/>
              </a:rPr>
              <a:t>userNum</a:t>
            </a:r>
            <a:r>
              <a:rPr lang="en-US" sz="3000" dirty="0">
                <a:latin typeface="Courier"/>
                <a:cs typeface="Courier"/>
              </a:rPr>
              <a:t> = </a:t>
            </a:r>
            <a:r>
              <a:rPr lang="en-US" sz="3000" dirty="0" smtClean="0">
                <a:latin typeface="Courier"/>
                <a:cs typeface="Courier"/>
              </a:rPr>
              <a:t>42;</a:t>
            </a:r>
          </a:p>
          <a:p>
            <a:pPr lvl="1"/>
            <a:r>
              <a:rPr lang="en-US" sz="3000" dirty="0" smtClean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 smtClean="0">
                <a:latin typeface="Courier"/>
                <a:cs typeface="Courier"/>
              </a:rPr>
              <a:t>  </a:t>
            </a:r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square =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 *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</a:p>
          <a:p>
            <a:r>
              <a:rPr lang="en-US" sz="3000" dirty="0" smtClean="0">
                <a:latin typeface="Courier"/>
                <a:cs typeface="Courier"/>
              </a:rPr>
              <a:t>	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3366FF"/>
                </a:solidFill>
                <a:latin typeface="Courier"/>
                <a:cs typeface="Courier"/>
              </a:rPr>
              <a:t>Num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 is: ” </a:t>
            </a:r>
            <a:r>
              <a:rPr lang="en-US" sz="3000" dirty="0" smtClean="0">
                <a:latin typeface="Courier"/>
                <a:cs typeface="Courier"/>
              </a:rPr>
              <a:t>+ </a:t>
            </a:r>
            <a:r>
              <a:rPr lang="en-US" sz="3000" dirty="0" err="1" smtClean="0">
                <a:latin typeface="Courier"/>
                <a:cs typeface="Courier"/>
              </a:rPr>
              <a:t>userNum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r>
              <a:rPr lang="en-US" sz="3000" dirty="0"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3366FF"/>
                </a:solidFill>
                <a:latin typeface="Courier"/>
                <a:cs typeface="Courier"/>
              </a:rPr>
              <a:t>“Square is: “ </a:t>
            </a:r>
            <a:r>
              <a:rPr lang="en-US" sz="3000" dirty="0" smtClean="0">
                <a:latin typeface="Courier"/>
                <a:cs typeface="Courier"/>
              </a:rPr>
              <a:t>+ square);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dirty="0">
                <a:latin typeface="Courier"/>
                <a:cs typeface="Courier"/>
              </a:rPr>
              <a:t>}</a:t>
            </a: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  <a:p>
            <a:pPr lvl="1"/>
            <a:endParaRPr lang="en-US" sz="3000" dirty="0" smtClean="0">
              <a:latin typeface="Courier"/>
              <a:cs typeface="Courier"/>
            </a:endParaRPr>
          </a:p>
        </p:txBody>
      </p:sp>
      <p:sp>
        <p:nvSpPr>
          <p:cNvPr id="7" name="Text Box 60"/>
          <p:cNvSpPr txBox="1">
            <a:spLocks noChangeArrowheads="1"/>
          </p:cNvSpPr>
          <p:nvPr/>
        </p:nvSpPr>
        <p:spPr bwMode="auto">
          <a:xfrm>
            <a:off x="728957" y="5638266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 err="1" smtClean="0">
                <a:latin typeface="Courier New" charset="0"/>
              </a:rPr>
              <a:t>userNum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808763" y="6038856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42</a:t>
            </a:r>
            <a:endParaRPr lang="en-US" sz="2400" b="0" dirty="0"/>
          </a:p>
        </p:txBody>
      </p:sp>
      <p:sp>
        <p:nvSpPr>
          <p:cNvPr id="9" name="Rounded Rectangle 8"/>
          <p:cNvSpPr/>
          <p:nvPr/>
        </p:nvSpPr>
        <p:spPr>
          <a:xfrm>
            <a:off x="887144" y="4279764"/>
            <a:ext cx="7353099" cy="4985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2685263" y="5638819"/>
            <a:ext cx="16659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dirty="0">
                <a:latin typeface="Courier New" charset="0"/>
              </a:rPr>
              <a:t>s</a:t>
            </a:r>
            <a:r>
              <a:rPr lang="en-US" sz="2400" dirty="0" smtClean="0">
                <a:latin typeface="Courier New" charset="0"/>
              </a:rPr>
              <a:t>quare</a:t>
            </a:r>
            <a:endParaRPr lang="en-US" sz="2400" dirty="0">
              <a:latin typeface="Courier New" charset="0"/>
            </a:endParaRPr>
          </a:p>
        </p:txBody>
      </p:sp>
      <p:sp>
        <p:nvSpPr>
          <p:cNvPr id="11" name="Text Box 68"/>
          <p:cNvSpPr txBox="1">
            <a:spLocks noChangeArrowheads="1"/>
          </p:cNvSpPr>
          <p:nvPr/>
        </p:nvSpPr>
        <p:spPr bwMode="auto">
          <a:xfrm>
            <a:off x="2765069" y="6039409"/>
            <a:ext cx="979488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dirty="0" smtClean="0"/>
              <a:t>1764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0792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10" y="897875"/>
            <a:ext cx="5721789" cy="57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5190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1559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4190" y="1488346"/>
            <a:ext cx="2649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</a:t>
            </a:r>
            <a:r>
              <a:rPr lang="en-US" sz="3600" dirty="0" err="1" smtClean="0"/>
              <a:t>nt</a:t>
            </a:r>
            <a:r>
              <a:rPr lang="en-US" sz="3600" dirty="0" smtClean="0"/>
              <a:t> + </a:t>
            </a:r>
            <a:r>
              <a:rPr lang="en-US" sz="3600" dirty="0" err="1" smtClean="0"/>
              <a:t>int</a:t>
            </a:r>
            <a:r>
              <a:rPr lang="en-US" sz="3600" dirty="0" smtClean="0"/>
              <a:t> =	 </a:t>
            </a:r>
            <a:r>
              <a:rPr lang="en-US" sz="3600" dirty="0" err="1" smtClean="0"/>
              <a:t>Int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857137" y="2748965"/>
            <a:ext cx="505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double + double	= double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348731" y="4205602"/>
            <a:ext cx="4178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</a:t>
            </a:r>
            <a:r>
              <a:rPr lang="en-US" sz="3600" dirty="0" err="1" smtClean="0"/>
              <a:t>nt</a:t>
            </a:r>
            <a:r>
              <a:rPr lang="en-US" sz="3600" dirty="0" smtClean="0"/>
              <a:t> + double</a:t>
            </a:r>
            <a:r>
              <a:rPr lang="en-US" sz="3600" dirty="0"/>
              <a:t> </a:t>
            </a:r>
            <a:r>
              <a:rPr lang="en-US" sz="3600" dirty="0" smtClean="0"/>
              <a:t>= double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32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752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0"/>
            <a:ext cx="6432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6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41500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06" y="1079500"/>
            <a:ext cx="1436010" cy="431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893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5336" y="1193800"/>
            <a:ext cx="2427563" cy="4064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990535" y="2832100"/>
            <a:ext cx="914400" cy="850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Mass Can Be Turned into Energy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35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259" y="-110586"/>
            <a:ext cx="12388596" cy="696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337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 = 299,792,458 m/s 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823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7587" y="14167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N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to repeat N times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7586" y="2720556"/>
            <a:ext cx="53609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repeat while condition holds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67587" y="404810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 if true</a:t>
            </a: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// 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todo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if false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2614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758"/>
          <a:stretch/>
        </p:blipFill>
        <p:spPr>
          <a:xfrm>
            <a:off x="1037741" y="1391308"/>
            <a:ext cx="7467519" cy="449380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Mass Can Be Turned into Energy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731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7" y="2015019"/>
            <a:ext cx="5853617" cy="36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End.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402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68" y="-1"/>
            <a:ext cx="17198969" cy="71549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607956" y="1004711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</a:t>
            </a:r>
            <a:r>
              <a:rPr lang="en-US" dirty="0" smtClean="0">
                <a:solidFill>
                  <a:schemeClr val="tx1"/>
                </a:solidFill>
                <a:effectLst/>
              </a:rPr>
              <a:t>End?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917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 From Yesterday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90230" y="1258240"/>
            <a:ext cx="2160257" cy="52584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MountainKarel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33452" y="1258240"/>
            <a:ext cx="2268987" cy="199419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Climb Up Mountain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333452" y="4368228"/>
            <a:ext cx="2268987" cy="21485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Climb Down Mountain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333452" y="3347392"/>
            <a:ext cx="2268987" cy="90213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Beeper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873534" y="1851749"/>
            <a:ext cx="2268987" cy="8665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Step Up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873534" y="5187270"/>
            <a:ext cx="2268987" cy="94961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Step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4801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  <a:r>
              <a:rPr lang="en-US" dirty="0" err="1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6082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0696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Brackets and Indentation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4285" y="1119998"/>
            <a:ext cx="4572000" cy="5355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run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while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beepersInBag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findTree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</a:t>
            </a:r>
            <a:r>
              <a:rPr lang="en-US" dirty="0" err="1" smtClean="0">
                <a:latin typeface="Courier"/>
                <a:cs typeface="Courier"/>
              </a:rPr>
              <a:t>addLeavesToTree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addLeavesToTree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climbTree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addLeaves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descendToGround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findTree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moveToWall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7991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1117</Words>
  <Application>Microsoft Macintosh PowerPoint</Application>
  <PresentationFormat>On-screen Show (4:3)</PresentationFormat>
  <Paragraphs>480</Paragraphs>
  <Slides>53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53</cp:revision>
  <dcterms:created xsi:type="dcterms:W3CDTF">2014-06-13T10:00:48Z</dcterms:created>
  <dcterms:modified xsi:type="dcterms:W3CDTF">2016-06-21T08:23:37Z</dcterms:modified>
</cp:coreProperties>
</file>